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8" r:id="rId3"/>
    <p:sldId id="267" r:id="rId4"/>
    <p:sldId id="260" r:id="rId5"/>
    <p:sldId id="261" r:id="rId6"/>
    <p:sldId id="293" r:id="rId7"/>
    <p:sldId id="299" r:id="rId8"/>
    <p:sldId id="296" r:id="rId9"/>
    <p:sldId id="279" r:id="rId10"/>
    <p:sldId id="282" r:id="rId11"/>
    <p:sldId id="288" r:id="rId12"/>
    <p:sldId id="291" r:id="rId13"/>
    <p:sldId id="30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8" autoAdjust="0"/>
    <p:restoredTop sz="94660"/>
  </p:normalViewPr>
  <p:slideViewPr>
    <p:cSldViewPr>
      <p:cViewPr>
        <p:scale>
          <a:sx n="83" d="100"/>
          <a:sy n="83" d="100"/>
        </p:scale>
        <p:origin x="-144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484784"/>
            <a:ext cx="6172200" cy="326251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Итоги муниципального этапа Всероссийских и Республиканских предметных олимпиад учащихся </a:t>
            </a:r>
            <a:br>
              <a:rPr lang="ru-RU" sz="4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 2015-16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уч.году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8100"/>
            <a:ext cx="7344816" cy="582588"/>
          </a:xfrm>
        </p:spPr>
        <p:txBody>
          <a:bodyPr>
            <a:noAutofit/>
          </a:bodyPr>
          <a:lstStyle/>
          <a:p>
            <a:r>
              <a:rPr lang="ru-RU" sz="1800" dirty="0" smtClean="0"/>
              <a:t>Итоги заключительного этапа Республиканских</a:t>
            </a:r>
            <a:br>
              <a:rPr lang="ru-RU" sz="1800" dirty="0" smtClean="0"/>
            </a:br>
            <a:r>
              <a:rPr lang="ru-RU" sz="1800" dirty="0" smtClean="0"/>
              <a:t> предметных олимпиад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2374957"/>
              </p:ext>
            </p:extLst>
          </p:nvPr>
        </p:nvGraphicFramePr>
        <p:xfrm>
          <a:off x="1571604" y="642918"/>
          <a:ext cx="6357981" cy="4953065"/>
        </p:xfrm>
        <a:graphic>
          <a:graphicData uri="http://schemas.openxmlformats.org/drawingml/2006/table">
            <a:tbl>
              <a:tblPr/>
              <a:tblGrid>
                <a:gridCol w="421344"/>
                <a:gridCol w="2824701"/>
                <a:gridCol w="1555968"/>
                <a:gridCol w="1555968"/>
              </a:tblGrid>
              <a:tr h="45522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победителей и призеров </a:t>
                      </a:r>
                    </a:p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2015-16 </a:t>
                      </a:r>
                      <a:r>
                        <a:rPr lang="ru-RU" sz="11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победителей и призеров </a:t>
                      </a:r>
                    </a:p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2014-15 </a:t>
                      </a:r>
                      <a:r>
                        <a:rPr lang="ru-RU" sz="11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 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СОШ№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1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СОШ№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НОШ№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938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5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02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Ялкынская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Сухокурналинская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1071">
                <a:tc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38" y="571481"/>
            <a:ext cx="6965245" cy="500065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Региональный этап Всероссийских предметных олимпиад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500166" y="1142983"/>
          <a:ext cx="6572295" cy="4707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"/>
                <a:gridCol w="2379078"/>
                <a:gridCol w="996020"/>
                <a:gridCol w="1149255"/>
                <a:gridCol w="919403"/>
                <a:gridCol w="842787"/>
              </a:tblGrid>
              <a:tr h="7713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Количество 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победителей и призеров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Прошли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на региональный этап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Из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них победители и призеры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Доля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от победителей и призеров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Биология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17%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ОБЖ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Русский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Химия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6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Технология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Английский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Экология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География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Физика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Информатика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История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МХК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Немецкий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Право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Экономика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5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Заключительный этап Республиканских предметных олимпиад</a:t>
            </a:r>
            <a:endParaRPr lang="ru-RU" sz="4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214415" y="1928802"/>
          <a:ext cx="6858046" cy="2452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455"/>
                <a:gridCol w="2375126"/>
                <a:gridCol w="996020"/>
                <a:gridCol w="1149255"/>
                <a:gridCol w="919403"/>
                <a:gridCol w="842787"/>
              </a:tblGrid>
              <a:tr h="9722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Количество 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победителей и призеров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Прошли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на региональный этап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Из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них победители и призеры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Доля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от победителей и призеров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Чувашский язык и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 (38%)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13%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Татарский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1100" baseline="0" dirty="0" smtClean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(21%)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Геология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 (100%)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 (17%)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7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4(67%)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4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Система подготовки участников олимпиад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63040" y="1857364"/>
            <a:ext cx="6196405" cy="3865705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Базовая школьная подготовка по предмету;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Подготовка, полученная в рамках системы дополнительного образования (кружки, факультативы, курсы по выбору)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Профильные смены для одаренных детей;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Самоподготовка ( чтение научной и научно- популярной литературы, самостоятельное решение задач, поиск информации в Интернете)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Целенаправленная подготовка к участию по тому или иному предмету под руководством педагога.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>
                <a:solidFill>
                  <a:schemeClr val="accent2"/>
                </a:solidFill>
              </a:rPr>
              <a:t>Спасибо за внимание!</a:t>
            </a:r>
            <a:endParaRPr lang="ru-RU" sz="36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4000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cs typeface="Calibri" pitchFamily="34" charset="0"/>
              </a:rPr>
              <a:t>Количество участников  в 24 олимпиадах</a:t>
            </a:r>
            <a:endParaRPr lang="ru-RU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63040" y="1285860"/>
            <a:ext cx="6196405" cy="4437209"/>
          </a:xfrm>
        </p:spPr>
        <p:txBody>
          <a:bodyPr/>
          <a:lstStyle/>
          <a:p>
            <a:pPr algn="ctr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Всего приняли участие</a:t>
            </a:r>
          </a:p>
          <a:p>
            <a:pPr algn="ctr">
              <a:buNone/>
            </a:pP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669 ученика</a:t>
            </a:r>
            <a:endParaRPr lang="ru-RU" sz="3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Количество участия в 24 олимпиадах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9480864"/>
              </p:ext>
            </p:extLst>
          </p:nvPr>
        </p:nvGraphicFramePr>
        <p:xfrm>
          <a:off x="1428728" y="620688"/>
          <a:ext cx="6119158" cy="6036527"/>
        </p:xfrm>
        <a:graphic>
          <a:graphicData uri="http://schemas.openxmlformats.org/drawingml/2006/table">
            <a:tbl>
              <a:tblPr/>
              <a:tblGrid>
                <a:gridCol w="345921"/>
                <a:gridCol w="2953988"/>
                <a:gridCol w="2819249"/>
              </a:tblGrid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Кол-во олимпиад</a:t>
                      </a:r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3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 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Ялкынская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421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НОШ№4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789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ОШ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rtl="0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8100"/>
            <a:ext cx="7344816" cy="582588"/>
          </a:xfrm>
        </p:spPr>
        <p:txBody>
          <a:bodyPr>
            <a:noAutofit/>
          </a:bodyPr>
          <a:lstStyle/>
          <a:p>
            <a:r>
              <a:rPr lang="ru-RU" sz="3600" dirty="0" smtClean="0"/>
              <a:t>Абсолютные победители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2374957"/>
              </p:ext>
            </p:extLst>
          </p:nvPr>
        </p:nvGraphicFramePr>
        <p:xfrm>
          <a:off x="1571604" y="642918"/>
          <a:ext cx="5952725" cy="5048324"/>
        </p:xfrm>
        <a:graphic>
          <a:graphicData uri="http://schemas.openxmlformats.org/drawingml/2006/table">
            <a:tbl>
              <a:tblPr/>
              <a:tblGrid>
                <a:gridCol w="394488"/>
                <a:gridCol w="2644655"/>
                <a:gridCol w="1456791"/>
                <a:gridCol w="1456791"/>
              </a:tblGrid>
              <a:tr h="57150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абсолютных победителей 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2015-16 </a:t>
                      </a:r>
                      <a:r>
                        <a:rPr lang="ru-RU" sz="12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абсолютных победителей  </a:t>
                      </a:r>
                    </a:p>
                    <a:p>
                      <a:pPr algn="ctr" rtl="0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2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2014-15 </a:t>
                      </a:r>
                      <a:r>
                        <a:rPr lang="ru-RU" sz="12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0574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НОШ№4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938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5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02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Ялкинская</a:t>
                      </a:r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Сухокурналинская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1071">
                <a:tc>
                  <a:txBody>
                    <a:bodyPr/>
                    <a:lstStyle/>
                    <a:p>
                      <a:pPr algn="ctr" rtl="0" fontAlgn="t"/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904656" cy="595536"/>
          </a:xfrm>
        </p:spPr>
        <p:txBody>
          <a:bodyPr>
            <a:noAutofit/>
          </a:bodyPr>
          <a:lstStyle/>
          <a:p>
            <a:r>
              <a:rPr lang="ru-RU" sz="2400" dirty="0" smtClean="0"/>
              <a:t>Призеры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62171050"/>
              </p:ext>
            </p:extLst>
          </p:nvPr>
        </p:nvGraphicFramePr>
        <p:xfrm>
          <a:off x="1571605" y="928670"/>
          <a:ext cx="6572295" cy="5288820"/>
        </p:xfrm>
        <a:graphic>
          <a:graphicData uri="http://schemas.openxmlformats.org/drawingml/2006/table">
            <a:tbl>
              <a:tblPr/>
              <a:tblGrid>
                <a:gridCol w="756171"/>
                <a:gridCol w="2815728"/>
                <a:gridCol w="1643074"/>
                <a:gridCol w="1357322"/>
              </a:tblGrid>
              <a:tr h="42862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Кол- во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призеров в 2015-16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уч.году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Кол- во призеров в 2014-15 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уч.году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05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6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804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СОШ№ 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969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837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23619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050" b="0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9368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Ялкынская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О 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НОШ№4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8754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Сухокурналинская</a:t>
                      </a:r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НОШ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239643">
                <a:tc>
                  <a:txBody>
                    <a:bodyPr/>
                    <a:lstStyle/>
                    <a:p>
                      <a:pPr algn="ctr" fontAlgn="t"/>
                      <a:endParaRPr lang="ru-RU" sz="10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66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214415" y="857232"/>
          <a:ext cx="6858046" cy="5543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455"/>
                <a:gridCol w="2375126"/>
                <a:gridCol w="996020"/>
                <a:gridCol w="1149255"/>
                <a:gridCol w="919403"/>
                <a:gridCol w="842787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Количество участников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Количество победителей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Количество призеров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Эффективность</a:t>
                      </a: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Чувашский язык и </a:t>
                      </a: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литература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Технология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67%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Геология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Татарский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40%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ОБЖ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36%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33%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24%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9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Русский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21%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3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Химия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94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Биология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18%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1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Английский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4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Экология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9%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Математика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5%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57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География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37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7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Физика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3%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9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Информатика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13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История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4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История Татарстана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55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МХК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8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Немецкий язык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Обществознание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Право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Экономика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Calibri"/>
                          <a:ea typeface="Times New Roman"/>
                          <a:cs typeface="Times New Roman"/>
                        </a:rPr>
                        <a:t>0%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4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Итого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669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67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Times New Roman"/>
                          <a:cs typeface="Times New Roman"/>
                        </a:rPr>
                        <a:t>66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Результаты регионального этапа Всероссийских предметных олимпиад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099" y="1851444"/>
          <a:ext cx="6929486" cy="4060390"/>
        </p:xfrm>
        <a:graphic>
          <a:graphicData uri="http://schemas.openxmlformats.org/drawingml/2006/table">
            <a:tbl>
              <a:tblPr/>
              <a:tblGrid>
                <a:gridCol w="291768"/>
                <a:gridCol w="1953803"/>
                <a:gridCol w="1453630"/>
                <a:gridCol w="1776657"/>
                <a:gridCol w="726814"/>
                <a:gridCol w="726814"/>
              </a:tblGrid>
              <a:tr h="319044"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ФИО участника</a:t>
                      </a: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Класс</a:t>
                      </a: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Статус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9522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СОШ№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Биология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Савченкова Виктория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             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Призер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95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Калимуллин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Нияз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576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Билярская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Рахматуллина Динара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Литература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Паранева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Анна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Ямбулатова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Аделя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ОБЖ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Сергеева Ольга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Зиннатуллин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Ильназ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СОШ№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Абдуллина Динара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Физическая культура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Банницина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Дарья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Черевов Артем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98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Гимаев Азат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Николаева Анастасия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Алексеевская </a:t>
                      </a:r>
                      <a:r>
                        <a:rPr lang="ru-RU" sz="14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СОШ№</a:t>
                      </a:r>
                      <a:r>
                        <a:rPr lang="ru-RU" sz="14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язык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Сидорова Анастасия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5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Химия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Харитонова Ольга </a:t>
                      </a:r>
                      <a:endParaRPr lang="ru-RU" sz="12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2982" marR="32982" marT="434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Результаты заключительного этапа Республиканских предметных олимпиад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2000238"/>
          <a:ext cx="7429551" cy="3920995"/>
        </p:xfrm>
        <a:graphic>
          <a:graphicData uri="http://schemas.openxmlformats.org/drawingml/2006/table">
            <a:tbl>
              <a:tblPr/>
              <a:tblGrid>
                <a:gridCol w="541158"/>
                <a:gridCol w="1954445"/>
                <a:gridCol w="1933553"/>
                <a:gridCol w="1428760"/>
                <a:gridCol w="571504"/>
                <a:gridCol w="1000131"/>
              </a:tblGrid>
              <a:tr h="285754">
                <a:tc>
                  <a:txBody>
                    <a:bodyPr/>
                    <a:lstStyle/>
                    <a:p>
                      <a:pPr algn="ctr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Школа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Предмет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 участника</a:t>
                      </a:r>
                      <a:r>
                        <a:rPr lang="ru-RU" sz="12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r>
                        <a:rPr lang="ru-RU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Статус</a:t>
                      </a:r>
                      <a:endParaRPr lang="ru-RU" sz="12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Билярская 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Рыжикова </a:t>
                      </a:r>
                      <a:r>
                        <a:rPr lang="ru-RU" sz="1200" b="0" kern="12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Ксения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      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Победитель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Марьина</a:t>
                      </a:r>
                      <a:r>
                        <a:rPr lang="ru-RU" sz="1200" b="0" kern="12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kern="1200" baseline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Дарина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     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Призер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5427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Чувашскомайнская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Чувашский язык и литература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Егорова </a:t>
                      </a: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Анжелла</a:t>
                      </a: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308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Кузнецова Мария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Игнатьева Кристина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   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Победитель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solidFill>
                      <a:srgbClr val="92D050"/>
                    </a:solidFill>
                  </a:tcPr>
                </a:tc>
              </a:tr>
              <a:tr h="184574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Алексеевская 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СОШ№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Калимуллин</a:t>
                      </a: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Артур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Геология 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Чехонина Ольга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Пилишкин</a:t>
                      </a: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Олег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Абдуллина Динара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            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Татарская литература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Гатина</a:t>
                      </a: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Гульшат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845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Алексеевская 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СОШ№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Математика 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Кирюхин Егор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5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Карпова </a:t>
                      </a: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Стелла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57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Алексеевская </a:t>
                      </a:r>
                      <a:r>
                        <a:rPr lang="ru-RU" sz="1200" b="1" kern="12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СОШ№</a:t>
                      </a:r>
                      <a:r>
                        <a:rPr lang="ru-RU" sz="1200" b="1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Белянин Виталий 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Андриянова Евгения 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0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Татарский язык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Файзуллаева Динара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Призер</a:t>
                      </a:r>
                      <a:endParaRPr lang="ru-RU" sz="12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Ерыклинская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Фадеева Дарья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4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Степношенталинская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</a:t>
                      </a:r>
                      <a:endParaRPr lang="ru-RU" sz="1200" b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Гайсина </a:t>
                      </a:r>
                      <a:r>
                        <a:rPr lang="ru-RU" sz="1200" b="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Гульзада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504" marR="26504" marT="349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8100"/>
            <a:ext cx="7344816" cy="582588"/>
          </a:xfrm>
        </p:spPr>
        <p:txBody>
          <a:bodyPr>
            <a:noAutofit/>
          </a:bodyPr>
          <a:lstStyle/>
          <a:p>
            <a:r>
              <a:rPr lang="ru-RU" sz="1800" dirty="0" smtClean="0"/>
              <a:t>Итоги регионального этапа Всероссийских</a:t>
            </a:r>
            <a:br>
              <a:rPr lang="ru-RU" sz="1800" dirty="0" smtClean="0"/>
            </a:br>
            <a:r>
              <a:rPr lang="ru-RU" sz="1800" dirty="0" smtClean="0"/>
              <a:t> предметных олимпиад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22374957"/>
              </p:ext>
            </p:extLst>
          </p:nvPr>
        </p:nvGraphicFramePr>
        <p:xfrm>
          <a:off x="1571604" y="642918"/>
          <a:ext cx="6357981" cy="5302662"/>
        </p:xfrm>
        <a:graphic>
          <a:graphicData uri="http://schemas.openxmlformats.org/drawingml/2006/table">
            <a:tbl>
              <a:tblPr/>
              <a:tblGrid>
                <a:gridCol w="421344"/>
                <a:gridCol w="2507614"/>
                <a:gridCol w="1873055"/>
                <a:gridCol w="1555968"/>
              </a:tblGrid>
              <a:tr h="45522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Школы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абсолютных победителей 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2015-16 </a:t>
                      </a:r>
                      <a:r>
                        <a:rPr lang="ru-RU" sz="11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Кол-во абсолютных победителей  </a:t>
                      </a:r>
                    </a:p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2014-15 </a:t>
                      </a:r>
                      <a:r>
                        <a:rPr lang="ru-RU" sz="1100" b="1" i="0" u="none" strike="noStrike" baseline="0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уч.году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3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Билярская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 №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Среднетиганская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5751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Краснобаранская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9813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Подлесношенталинская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Большеполянская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Алексеевская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НОШ №</a:t>
                      </a:r>
                      <a:r>
                        <a:rPr lang="ru-RU" sz="11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Степношенталинская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Родниковская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938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Большетиганская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8252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Ерыклинская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Куркульская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Лебединская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Левашовская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202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Реченская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Ромодановская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650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Сахаровская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210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Шаминская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Ялкинская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СОШ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32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Сухокурналинская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НОШ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51071">
                <a:tc>
                  <a:txBody>
                    <a:bodyPr/>
                    <a:lstStyle/>
                    <a:p>
                      <a:pPr algn="ctr" rtl="0" fontAlgn="t"/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1255</TotalTime>
  <Words>1408</Words>
  <Application>Microsoft Office PowerPoint</Application>
  <PresentationFormat>Экран (4:3)</PresentationFormat>
  <Paragraphs>955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Кнопка</vt:lpstr>
      <vt:lpstr>   Итоги муниципального этапа Всероссийских и Республиканских предметных олимпиад учащихся  в 2015-16 уч.году</vt:lpstr>
      <vt:lpstr>Количество участников  в 24 олимпиадах</vt:lpstr>
      <vt:lpstr>Количество участия в 24 олимпиадах</vt:lpstr>
      <vt:lpstr>Абсолютные победители</vt:lpstr>
      <vt:lpstr>Призеры</vt:lpstr>
      <vt:lpstr>Слайд 6</vt:lpstr>
      <vt:lpstr>Результаты регионального этапа Всероссийских предметных олимпиад</vt:lpstr>
      <vt:lpstr>Результаты заключительного этапа Республиканских предметных олимпиад</vt:lpstr>
      <vt:lpstr>Итоги регионального этапа Всероссийских  предметных олимпиад</vt:lpstr>
      <vt:lpstr>Итоги заключительного этапа Республиканских  предметных олимпиад</vt:lpstr>
      <vt:lpstr>Региональный этап Всероссийских предметных олимпиад </vt:lpstr>
      <vt:lpstr>Заключительный этап Республиканских предметных олимпиад</vt:lpstr>
      <vt:lpstr>Система подготовки участников олимпиад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Итоги муниципального этапа Всероссийских и Республиканских предметных олимпиад за 2014-15 уч.год</dc:title>
  <dc:creator>adm</dc:creator>
  <cp:lastModifiedBy>adm</cp:lastModifiedBy>
  <cp:revision>131</cp:revision>
  <dcterms:created xsi:type="dcterms:W3CDTF">2015-01-21T13:16:09Z</dcterms:created>
  <dcterms:modified xsi:type="dcterms:W3CDTF">2016-03-11T07:01:11Z</dcterms:modified>
</cp:coreProperties>
</file>